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3" d="100"/>
          <a:sy n="43" d="100"/>
        </p:scale>
        <p:origin x="82" y="10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nnixB\Google%20Drive\bryan\Bryan%20Pennix%20complete%20paper%20final.doc!_1448275115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Fig 3: Comparison of GPA Frequency between Athletes and Non-Athletes</a:t>
            </a:r>
          </a:p>
        </c:rich>
      </c:tx>
      <c:layout>
        <c:manualLayout>
          <c:xMode val="edge"/>
          <c:yMode val="edge"/>
          <c:x val="0.19039145907473307"/>
          <c:y val="1.1780104712041885E-2"/>
        </c:manualLayout>
      </c:layout>
      <c:overlay val="0"/>
      <c:spPr>
        <a:solidFill>
          <a:schemeClr val="bg1"/>
        </a:solidFill>
        <a:ln w="3175">
          <a:solidFill>
            <a:srgbClr val="000000"/>
          </a:solidFill>
          <a:prstDash val="solid"/>
        </a:ln>
      </c:spPr>
    </c:title>
    <c:autoTitleDeleted val="0"/>
    <c:plotArea>
      <c:layout>
        <c:manualLayout>
          <c:layoutTarget val="inner"/>
          <c:xMode val="edge"/>
          <c:yMode val="edge"/>
          <c:x val="7.5622775800711736E-2"/>
          <c:y val="0.10209424083769635"/>
          <c:w val="0.89768683274021333"/>
          <c:h val="0.79973821989528804"/>
        </c:manualLayout>
      </c:layout>
      <c:barChart>
        <c:barDir val="col"/>
        <c:grouping val="clustered"/>
        <c:varyColors val="0"/>
        <c:ser>
          <c:idx val="0"/>
          <c:order val="0"/>
          <c:tx>
            <c:v>Athlete GPA Frequency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3"/>
              <c:layout>
                <c:manualLayout>
                  <c:x val="-3.1372301771892541E-4"/>
                  <c:y val="-2.074607329842928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3682900402576266E-3"/>
                  <c:y val="-3.063256654436530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'[Worksheet in C  Users PennixB Google Drive bryan Bryan Pennix complete paper final.doc]HS athletes on file'!$E$254:$E$258</c:f>
              <c:numCache>
                <c:formatCode>0%</c:formatCode>
                <c:ptCount val="5"/>
                <c:pt idx="0">
                  <c:v>0</c:v>
                </c:pt>
                <c:pt idx="1">
                  <c:v>0.02</c:v>
                </c:pt>
                <c:pt idx="2">
                  <c:v>0.43</c:v>
                </c:pt>
                <c:pt idx="3">
                  <c:v>0.49</c:v>
                </c:pt>
                <c:pt idx="4">
                  <c:v>7.8E-2</c:v>
                </c:pt>
              </c:numCache>
            </c:numRef>
          </c:val>
        </c:ser>
        <c:ser>
          <c:idx val="1"/>
          <c:order val="1"/>
          <c:tx>
            <c:v>Non-Athlete Frequency</c:v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'[Worksheet in C  Users PennixB Google Drive bryan Bryan Pennix complete paper final.doc]HS athletes on file'!$J$254:$J$258</c:f>
              <c:numCache>
                <c:formatCode>0%</c:formatCode>
                <c:ptCount val="5"/>
                <c:pt idx="0">
                  <c:v>0.02</c:v>
                </c:pt>
                <c:pt idx="1">
                  <c:v>0.17</c:v>
                </c:pt>
                <c:pt idx="2">
                  <c:v>0.45</c:v>
                </c:pt>
                <c:pt idx="3">
                  <c:v>0.34</c:v>
                </c:pt>
                <c:pt idx="4">
                  <c:v>0.02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-10"/>
        <c:axId val="343770200"/>
        <c:axId val="343771376"/>
      </c:barChart>
      <c:catAx>
        <c:axId val="3437702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GPA &lt;1                   GPA 1-1.99               GPA 2-2.99                     GPA 3-3.99                     GPA 4</a:t>
                </a:r>
              </a:p>
            </c:rich>
          </c:tx>
          <c:layout>
            <c:manualLayout>
              <c:xMode val="edge"/>
              <c:yMode val="edge"/>
              <c:x val="0.1396797153024911"/>
              <c:y val="0.91884816753926701"/>
            </c:manualLayout>
          </c:layout>
          <c:overlay val="0"/>
          <c:spPr>
            <a:noFill/>
            <a:ln w="25400">
              <a:noFill/>
            </a:ln>
          </c:spPr>
        </c:title>
        <c:majorTickMark val="out"/>
        <c:minorTickMark val="none"/>
        <c:tickLblPos val="none"/>
        <c:spPr>
          <a:ln w="6350">
            <a:noFill/>
          </a:ln>
        </c:spPr>
        <c:crossAx val="343771376"/>
        <c:crosses val="autoZero"/>
        <c:auto val="1"/>
        <c:lblAlgn val="ctr"/>
        <c:lblOffset val="100"/>
        <c:tickMarkSkip val="1"/>
        <c:noMultiLvlLbl val="0"/>
      </c:catAx>
      <c:valAx>
        <c:axId val="34377137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 Frequency</a:t>
                </a:r>
              </a:p>
            </c:rich>
          </c:tx>
          <c:layout>
            <c:manualLayout>
              <c:xMode val="edge"/>
              <c:yMode val="edge"/>
              <c:x val="0"/>
              <c:y val="0.37958115183246077"/>
            </c:manualLayout>
          </c:layout>
          <c:overlay val="0"/>
          <c:spPr>
            <a:noFill/>
            <a:ln w="25400">
              <a:noFill/>
            </a:ln>
          </c:spPr>
        </c:title>
        <c:numFmt formatCode="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377020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3665480427046259"/>
          <c:y val="0.13350785340314136"/>
          <c:w val="0.17704626334519571"/>
          <c:h val="6.675392670157068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76477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057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70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966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138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493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43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13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949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002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854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70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907" y="801666"/>
            <a:ext cx="10750833" cy="2007296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Dumb Jocks?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2808962"/>
            <a:ext cx="9418320" cy="169164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Athletics impact on academic success, as measured by GPA, attendance rates, and OGT average score, of the high school student athlete</a:t>
            </a:r>
          </a:p>
        </p:txBody>
      </p:sp>
    </p:spTree>
    <p:extLst>
      <p:ext uri="{BB962C8B-B14F-4D97-AF65-F5344CB8AC3E}">
        <p14:creationId xmlns:p14="http://schemas.microsoft.com/office/powerpoint/2010/main" val="2478700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9" y="0"/>
            <a:ext cx="11301734" cy="1325562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Time Constraints 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30% thought participation </a:t>
            </a:r>
            <a:r>
              <a:rPr lang="en-US" sz="2400" b="1" dirty="0"/>
              <a:t>in athletics negatively limits the amount of time they have to work on academics.  </a:t>
            </a:r>
            <a:endParaRPr lang="en-US" sz="2400" b="1" dirty="0" smtClean="0"/>
          </a:p>
          <a:p>
            <a:r>
              <a:rPr lang="en-US" sz="2400" b="1" dirty="0"/>
              <a:t>7</a:t>
            </a:r>
            <a:r>
              <a:rPr lang="en-US" sz="2400" b="1" dirty="0" smtClean="0"/>
              <a:t>0% felt </a:t>
            </a:r>
            <a:r>
              <a:rPr lang="en-US" sz="2400" b="1" dirty="0"/>
              <a:t>like they have enough time, outside of the school day, to prepare for academics.  </a:t>
            </a:r>
            <a:endParaRPr lang="en-US" sz="2400" b="1" dirty="0" smtClean="0"/>
          </a:p>
          <a:p>
            <a:r>
              <a:rPr lang="en-US" sz="2400" b="1" dirty="0" smtClean="0"/>
              <a:t>63% believe </a:t>
            </a:r>
            <a:r>
              <a:rPr lang="en-US" sz="2400" b="1" dirty="0"/>
              <a:t>maintaining their athletic eligibility causes them to study more.  </a:t>
            </a:r>
            <a:endParaRPr lang="en-US" sz="2400" b="1" dirty="0" smtClean="0"/>
          </a:p>
          <a:p>
            <a:r>
              <a:rPr lang="en-US" sz="2400" b="1" dirty="0" smtClean="0"/>
              <a:t>60% </a:t>
            </a:r>
            <a:r>
              <a:rPr lang="en-US" sz="2400" b="1" dirty="0"/>
              <a:t>consider maintaining their athletic eligibility when they schedule their classes for the next school year.  </a:t>
            </a:r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065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1285951" cy="1325562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Summary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Blanchester Student athletes have greater academic success compared to non-athletes.</a:t>
            </a:r>
          </a:p>
          <a:p>
            <a:r>
              <a:rPr lang="en-US" sz="2400" b="1" dirty="0" smtClean="0"/>
              <a:t>Female athletes at Blanchester have greater academic success compared to the male athletes.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65905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95" y="503238"/>
            <a:ext cx="11189000" cy="1325562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Athletic Participation on Academic Success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50292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Measured several variables</a:t>
            </a:r>
          </a:p>
          <a:p>
            <a:pPr lvl="1"/>
            <a:r>
              <a:rPr lang="en-US" sz="2400" b="1" dirty="0" smtClean="0"/>
              <a:t>GPA</a:t>
            </a:r>
          </a:p>
          <a:p>
            <a:pPr lvl="1"/>
            <a:r>
              <a:rPr lang="en-US" sz="2400" b="1" dirty="0" err="1" smtClean="0"/>
              <a:t>Attendence</a:t>
            </a:r>
            <a:r>
              <a:rPr lang="en-US" sz="2400" b="1" dirty="0" smtClean="0"/>
              <a:t> Rates</a:t>
            </a:r>
          </a:p>
          <a:p>
            <a:pPr lvl="1"/>
            <a:r>
              <a:rPr lang="en-US" sz="2400" b="1" dirty="0" smtClean="0"/>
              <a:t>Overall average OGT score</a:t>
            </a:r>
          </a:p>
          <a:p>
            <a:pPr lvl="1"/>
            <a:r>
              <a:rPr lang="en-US" sz="2400" b="1" dirty="0" err="1" smtClean="0"/>
              <a:t>Attendence</a:t>
            </a:r>
            <a:r>
              <a:rPr lang="en-US" sz="2400" b="1" dirty="0" smtClean="0"/>
              <a:t> rates</a:t>
            </a:r>
          </a:p>
          <a:p>
            <a:pPr marL="182880" lvl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Font typeface="Arial" pitchFamily="34" charset="0"/>
              <a:buChar char="•"/>
            </a:pPr>
            <a:endParaRPr lang="en-US" sz="2400" b="1" dirty="0"/>
          </a:p>
          <a:p>
            <a:pPr marL="182880" lvl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Font typeface="Arial" pitchFamily="34" charset="0"/>
              <a:buChar char="•"/>
            </a:pPr>
            <a:r>
              <a:rPr lang="en-US" sz="2400" b="1" dirty="0" smtClean="0"/>
              <a:t>Compared </a:t>
            </a:r>
            <a:r>
              <a:rPr lang="en-US" sz="2400" b="1" dirty="0"/>
              <a:t>between gender, and athlete vs. None athlete</a:t>
            </a:r>
            <a:r>
              <a:rPr lang="en-US" sz="2400" b="1" dirty="0" smtClean="0"/>
              <a:t>.</a:t>
            </a:r>
          </a:p>
          <a:p>
            <a:pPr marL="182880" lvl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Font typeface="Arial" pitchFamily="34" charset="0"/>
              <a:buChar char="•"/>
            </a:pPr>
            <a:r>
              <a:rPr lang="en-US" sz="2400" b="1" dirty="0" smtClean="0"/>
              <a:t>Data from 154 athletes and 245 non-athletes in grades 10-12 from the 12-13 school year.</a:t>
            </a:r>
          </a:p>
          <a:p>
            <a:pPr marL="182880" lvl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Font typeface="Arial" pitchFamily="34" charset="0"/>
              <a:buChar char="•"/>
            </a:pPr>
            <a:r>
              <a:rPr lang="en-US" sz="2400" b="1" dirty="0" smtClean="0"/>
              <a:t>Surveyed athletes to see if amount of time participating effected their studies 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148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9" y="0"/>
            <a:ext cx="11276682" cy="1325562"/>
          </a:xfrm>
        </p:spPr>
        <p:txBody>
          <a:bodyPr/>
          <a:lstStyle/>
          <a:p>
            <a:pPr algn="ctr"/>
            <a:r>
              <a:rPr lang="en-US" sz="6000" b="1" dirty="0" smtClean="0"/>
              <a:t>Blanchester Background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50292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70 </a:t>
            </a:r>
            <a:r>
              <a:rPr lang="en-US" sz="2400" b="1" dirty="0"/>
              <a:t>square mile public school district </a:t>
            </a:r>
            <a:endParaRPr lang="en-US" sz="2400" b="1" dirty="0" smtClean="0"/>
          </a:p>
          <a:p>
            <a:r>
              <a:rPr lang="en-US" sz="2400" b="1" dirty="0" smtClean="0"/>
              <a:t>K-12 </a:t>
            </a:r>
            <a:r>
              <a:rPr lang="en-US" sz="2400" b="1" dirty="0"/>
              <a:t>enrollment of 1,769 students with 461 students in the high school.  </a:t>
            </a:r>
            <a:endParaRPr lang="en-US" sz="2400" b="1" dirty="0" smtClean="0"/>
          </a:p>
          <a:p>
            <a:r>
              <a:rPr lang="en-US" sz="2400" b="1" dirty="0" smtClean="0"/>
              <a:t>47% student population </a:t>
            </a:r>
            <a:r>
              <a:rPr lang="en-US" sz="2400" b="1" dirty="0"/>
              <a:t>poverty.  </a:t>
            </a:r>
            <a:endParaRPr lang="en-US" sz="2400" b="1" dirty="0" smtClean="0"/>
          </a:p>
          <a:p>
            <a:r>
              <a:rPr lang="en-US" sz="2400" b="1" dirty="0" smtClean="0"/>
              <a:t>spend </a:t>
            </a:r>
            <a:r>
              <a:rPr lang="en-US" sz="2400" b="1" dirty="0"/>
              <a:t>$7,862.32 on each student each year compared to the state average of $10,597.21.   </a:t>
            </a:r>
            <a:endParaRPr lang="en-US" sz="2400" b="1" dirty="0" smtClean="0"/>
          </a:p>
          <a:p>
            <a:r>
              <a:rPr lang="en-US" sz="2400" b="1" dirty="0" smtClean="0"/>
              <a:t>The </a:t>
            </a:r>
            <a:r>
              <a:rPr lang="en-US" sz="2400" b="1" dirty="0"/>
              <a:t>average income in the community is $40,475.  </a:t>
            </a:r>
            <a:endParaRPr lang="en-US" sz="2400" b="1" dirty="0" smtClean="0"/>
          </a:p>
          <a:p>
            <a:r>
              <a:rPr lang="en-US" sz="2400" b="1" dirty="0" smtClean="0"/>
              <a:t>96th </a:t>
            </a:r>
            <a:r>
              <a:rPr lang="en-US" sz="2400" b="1" dirty="0"/>
              <a:t>out of a possible 871 school districts which had their performance index calculated at the end of the 2012 school year. </a:t>
            </a:r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158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57" y="0"/>
            <a:ext cx="11289208" cy="1325562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Athletic Department Info	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2012-2013 the </a:t>
            </a:r>
            <a:r>
              <a:rPr lang="en-US" sz="2400" b="1" dirty="0"/>
              <a:t>athletic department spent $60,963.96 on equipment, officials’ fees, uniforms, and supplies.  </a:t>
            </a:r>
            <a:endParaRPr lang="en-US" sz="2400" b="1" dirty="0" smtClean="0"/>
          </a:p>
          <a:p>
            <a:r>
              <a:rPr lang="en-US" sz="2400" b="1" dirty="0" smtClean="0"/>
              <a:t>generated </a:t>
            </a:r>
            <a:r>
              <a:rPr lang="en-US" sz="2400" b="1" dirty="0"/>
              <a:t>$60,893.88 through ticket sales, donations, parking pass sales, and rebates. </a:t>
            </a:r>
            <a:endParaRPr lang="en-US" sz="2400" b="1" dirty="0" smtClean="0"/>
          </a:p>
          <a:p>
            <a:r>
              <a:rPr lang="en-US" sz="2400" b="1" dirty="0" smtClean="0"/>
              <a:t>183 high school students participated this fall</a:t>
            </a:r>
          </a:p>
          <a:p>
            <a:pPr lvl="1"/>
            <a:r>
              <a:rPr lang="en-US" sz="2400" b="1" dirty="0" smtClean="0"/>
              <a:t>61 had 3.5 GPA or higher during 1</a:t>
            </a:r>
            <a:r>
              <a:rPr lang="en-US" sz="2400" b="1" baseline="30000" dirty="0" smtClean="0"/>
              <a:t>st</a:t>
            </a:r>
            <a:r>
              <a:rPr lang="en-US" sz="2400" b="1" dirty="0" smtClean="0"/>
              <a:t> quarter</a:t>
            </a:r>
          </a:p>
          <a:p>
            <a:r>
              <a:rPr lang="en-US" sz="2400" b="1" dirty="0"/>
              <a:t>82 high school students this </a:t>
            </a:r>
            <a:r>
              <a:rPr lang="en-US" sz="2400" b="1" dirty="0" smtClean="0"/>
              <a:t>winter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564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92640" cy="1325562"/>
          </a:xfrm>
        </p:spPr>
        <p:txBody>
          <a:bodyPr/>
          <a:lstStyle/>
          <a:p>
            <a:pPr algn="ctr"/>
            <a:r>
              <a:rPr lang="en-US" sz="6000" b="1" dirty="0" smtClean="0"/>
              <a:t>Literature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578280"/>
            <a:ext cx="8595360" cy="4351337"/>
          </a:xfrm>
        </p:spPr>
        <p:txBody>
          <a:bodyPr>
            <a:noAutofit/>
          </a:bodyPr>
          <a:lstStyle/>
          <a:p>
            <a:r>
              <a:rPr lang="en-US" sz="2800" b="1" dirty="0"/>
              <a:t>Phillips and Schafer (1971</a:t>
            </a:r>
            <a:r>
              <a:rPr lang="en-US" sz="2800" b="1" dirty="0" smtClean="0"/>
              <a:t>)</a:t>
            </a:r>
          </a:p>
          <a:p>
            <a:pPr lvl="1"/>
            <a:r>
              <a:rPr lang="en-US" sz="2800" dirty="0" smtClean="0"/>
              <a:t>Teachers may push athletes to perform better, to be eligible</a:t>
            </a:r>
          </a:p>
          <a:p>
            <a:r>
              <a:rPr lang="en-US" sz="2800" b="1" dirty="0" err="1"/>
              <a:t>Lumkin</a:t>
            </a:r>
            <a:r>
              <a:rPr lang="en-US" sz="2800" b="1" dirty="0"/>
              <a:t> and Favor J. (2012</a:t>
            </a:r>
            <a:r>
              <a:rPr lang="en-US" sz="2800" b="1" dirty="0" smtClean="0"/>
              <a:t>)</a:t>
            </a:r>
          </a:p>
          <a:p>
            <a:pPr lvl="1"/>
            <a:r>
              <a:rPr lang="en-US" sz="2800" dirty="0" smtClean="0"/>
              <a:t>139,349 Kansas students</a:t>
            </a:r>
          </a:p>
          <a:p>
            <a:pPr lvl="1"/>
            <a:r>
              <a:rPr lang="en-US" sz="2800" dirty="0" smtClean="0"/>
              <a:t>Found GPA, attendance, standard test scores better</a:t>
            </a:r>
          </a:p>
          <a:p>
            <a:r>
              <a:rPr lang="en-US" sz="2800" b="1" dirty="0" smtClean="0"/>
              <a:t>Phi </a:t>
            </a:r>
            <a:r>
              <a:rPr lang="en-US" sz="2800" b="1" dirty="0"/>
              <a:t>Delta Kappa/Gallup </a:t>
            </a:r>
            <a:r>
              <a:rPr lang="en-US" sz="2800" b="1" dirty="0" smtClean="0"/>
              <a:t>Poll</a:t>
            </a:r>
          </a:p>
          <a:p>
            <a:pPr lvl="1"/>
            <a:r>
              <a:rPr lang="en-US" sz="2800" dirty="0" smtClean="0"/>
              <a:t>1984 – 31% public valued athletics’ role in education</a:t>
            </a:r>
          </a:p>
          <a:p>
            <a:pPr lvl="1"/>
            <a:r>
              <a:rPr lang="en-US" sz="2800" dirty="0" smtClean="0"/>
              <a:t>2013 – 90%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4963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323172"/>
            <a:ext cx="8630434" cy="1325562"/>
          </a:xfrm>
        </p:spPr>
        <p:txBody>
          <a:bodyPr/>
          <a:lstStyle/>
          <a:p>
            <a:pPr algn="ctr"/>
            <a:r>
              <a:rPr lang="en-US" sz="6000" b="1" dirty="0" smtClean="0"/>
              <a:t>GPA</a:t>
            </a:r>
            <a:endParaRPr lang="en-US" sz="6000" b="1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152400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770664"/>
              </p:ext>
            </p:extLst>
          </p:nvPr>
        </p:nvGraphicFramePr>
        <p:xfrm>
          <a:off x="0" y="939648"/>
          <a:ext cx="8831263" cy="603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Worksheet" r:id="rId3" imgW="8663886" imgH="5920740" progId="Excel.Sheet.8">
                  <p:embed/>
                </p:oleObj>
              </mc:Choice>
              <mc:Fallback>
                <p:oleObj name="Worksheet" r:id="rId3" imgW="8663886" imgH="5920740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39648"/>
                        <a:ext cx="8831263" cy="6037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4426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944562"/>
              </p:ext>
            </p:extLst>
          </p:nvPr>
        </p:nvGraphicFramePr>
        <p:xfrm>
          <a:off x="1" y="0"/>
          <a:ext cx="1079743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6001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35855"/>
            <a:ext cx="8888413" cy="1325562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Attendance </a:t>
            </a:r>
            <a:endParaRPr lang="en-US" sz="6000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810017" y="4931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192833"/>
              </p:ext>
            </p:extLst>
          </p:nvPr>
        </p:nvGraphicFramePr>
        <p:xfrm>
          <a:off x="0" y="776288"/>
          <a:ext cx="8880475" cy="608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Worksheet" r:id="rId3" imgW="8671668" imgH="5928288" progId="Excel.Sheet.8">
                  <p:embed/>
                </p:oleObj>
              </mc:Choice>
              <mc:Fallback>
                <p:oleObj name="Worksheet" r:id="rId3" imgW="8671668" imgH="5928288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76288"/>
                        <a:ext cx="8880475" cy="6081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2302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73276"/>
            <a:ext cx="8794750" cy="1325562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Average OGT</a:t>
            </a:r>
            <a:endParaRPr lang="en-US" sz="6000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52400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397508"/>
              </p:ext>
            </p:extLst>
          </p:nvPr>
        </p:nvGraphicFramePr>
        <p:xfrm>
          <a:off x="0" y="839788"/>
          <a:ext cx="8794750" cy="602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Worksheet" r:id="rId3" imgW="8671668" imgH="5928288" progId="Excel.Sheet.8">
                  <p:embed/>
                </p:oleObj>
              </mc:Choice>
              <mc:Fallback>
                <p:oleObj name="Worksheet" r:id="rId3" imgW="8671668" imgH="5928288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39788"/>
                        <a:ext cx="8794750" cy="6024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7711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208</TotalTime>
  <Words>406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Schoolbook</vt:lpstr>
      <vt:lpstr>Wingdings 2</vt:lpstr>
      <vt:lpstr>View</vt:lpstr>
      <vt:lpstr>Microsoft Excel 97-2003 Worksheet</vt:lpstr>
      <vt:lpstr>Dumb Jocks?</vt:lpstr>
      <vt:lpstr>Athletic Participation on Academic Success</vt:lpstr>
      <vt:lpstr>Blanchester Background  </vt:lpstr>
      <vt:lpstr>Athletic Department Info </vt:lpstr>
      <vt:lpstr>Literature</vt:lpstr>
      <vt:lpstr>GPA</vt:lpstr>
      <vt:lpstr>PowerPoint Presentation</vt:lpstr>
      <vt:lpstr>Attendance </vt:lpstr>
      <vt:lpstr>Average OGT</vt:lpstr>
      <vt:lpstr>Time Constraints 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Beans, Busses, and Balls</dc:title>
  <dc:creator>Bryan Pennix</dc:creator>
  <cp:lastModifiedBy>Bryan Pennix</cp:lastModifiedBy>
  <cp:revision>12</cp:revision>
  <dcterms:created xsi:type="dcterms:W3CDTF">2014-12-08T13:15:58Z</dcterms:created>
  <dcterms:modified xsi:type="dcterms:W3CDTF">2014-12-08T16:44:46Z</dcterms:modified>
</cp:coreProperties>
</file>